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00"/>
    <a:srgbClr val="F29A76"/>
    <a:srgbClr val="000066"/>
    <a:srgbClr val="65AADD"/>
    <a:srgbClr val="8FC31F"/>
    <a:srgbClr val="66FF33"/>
    <a:srgbClr val="66FF66"/>
    <a:srgbClr val="ED6C00"/>
    <a:srgbClr val="009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100" d="100"/>
          <a:sy n="100" d="100"/>
        </p:scale>
        <p:origin x="888" y="-190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317" cy="493091"/>
          </a:xfrm>
          <a:prstGeom prst="rect">
            <a:avLst/>
          </a:prstGeom>
        </p:spPr>
        <p:txBody>
          <a:bodyPr vert="horz" lIns="85419" tIns="42709" rIns="85419" bIns="4270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7" y="0"/>
            <a:ext cx="2919317" cy="493091"/>
          </a:xfrm>
          <a:prstGeom prst="rect">
            <a:avLst/>
          </a:prstGeom>
        </p:spPr>
        <p:txBody>
          <a:bodyPr vert="horz" lIns="85419" tIns="42709" rIns="85419" bIns="42709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726"/>
            <a:ext cx="2919317" cy="493090"/>
          </a:xfrm>
          <a:prstGeom prst="rect">
            <a:avLst/>
          </a:prstGeom>
        </p:spPr>
        <p:txBody>
          <a:bodyPr vert="horz" lIns="85419" tIns="42709" rIns="85419" bIns="4270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7" y="9371726"/>
            <a:ext cx="2919317" cy="493090"/>
          </a:xfrm>
          <a:prstGeom prst="rect">
            <a:avLst/>
          </a:prstGeom>
        </p:spPr>
        <p:txBody>
          <a:bodyPr vert="horz" lIns="85419" tIns="42709" rIns="85419" bIns="42709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1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7" tIns="45384" rIns="90767" bIns="45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67" tIns="45384" rIns="90767" bIns="45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90"/>
            <a:ext cx="2918830" cy="495027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90"/>
            <a:ext cx="2918830" cy="495027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vent.tokyo-cci.or.jp/event_detail-103072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/>
          <p:cNvSpPr/>
          <p:nvPr/>
        </p:nvSpPr>
        <p:spPr>
          <a:xfrm>
            <a:off x="231932" y="5895866"/>
            <a:ext cx="7315200" cy="388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ja-JP" altLang="en-US" sz="3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16843" y="310980"/>
            <a:ext cx="6411659" cy="4376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/>
                </a:solidFill>
                <a:latin typeface="+mj-ea"/>
                <a:ea typeface="+mj-ea"/>
              </a:rPr>
              <a:t>　　　　　　　　　　　　　　　　工業系ものづくり商談会</a:t>
            </a:r>
            <a:endParaRPr lang="en-US" altLang="ja-JP" sz="2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ザ・商談！し・ご・と発掘市</a:t>
            </a:r>
            <a:endParaRPr lang="en-US" altLang="ja-JP" sz="24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全国の匠の技 展</a:t>
            </a:r>
            <a:endParaRPr kumimoji="1" lang="en-US" altLang="ja-JP" sz="48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3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 </a:t>
            </a:r>
            <a:r>
              <a:rPr kumimoji="1" lang="en-US" altLang="ja-JP" sz="3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202</a:t>
            </a:r>
            <a:r>
              <a:rPr lang="en-US" altLang="ja-JP" sz="3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1.</a:t>
            </a:r>
            <a:r>
              <a:rPr lang="en-US" altLang="ja-JP" sz="45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3/12</a:t>
            </a:r>
            <a:r>
              <a:rPr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</a:t>
            </a:r>
            <a:r>
              <a:rPr lang="en-US" altLang="ja-JP" sz="4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</a:p>
          <a:p>
            <a:endParaRPr lang="en-US" altLang="ja-JP" sz="4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ja-JP" altLang="en-US" sz="3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2046877" y="10339524"/>
            <a:ext cx="3685310" cy="25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21600" bIns="21600" rtlCol="0">
            <a:spAutoFit/>
          </a:bodyPr>
          <a:lstStyle/>
          <a:p>
            <a:pPr defTabSz="1042988"/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各地商工会議所・東京都商工会連合会 連携</a:t>
            </a:r>
          </a:p>
        </p:txBody>
      </p:sp>
      <p:sp>
        <p:nvSpPr>
          <p:cNvPr id="11" name="Rectangle 166"/>
          <p:cNvSpPr>
            <a:spLocks noChangeArrowheads="1"/>
          </p:cNvSpPr>
          <p:nvPr/>
        </p:nvSpPr>
        <p:spPr bwMode="auto">
          <a:xfrm>
            <a:off x="0" y="9920453"/>
            <a:ext cx="7779064" cy="43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306" tIns="0" rIns="104306" bIns="36000">
            <a:spAutoFit/>
          </a:bodyPr>
          <a:lstStyle/>
          <a:p>
            <a:pPr algn="ctr" defTabSz="1042988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お問合せ／ザ・商談！し・ご・と 発掘市　事務局（東京商工会議所 ビジネス交流センター）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1042988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100-0005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東京都千代田区丸の内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3-2-2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03-3283-7804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E-Mail:bizkoryu@tokyo-cci.or.jp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741" y="4684981"/>
            <a:ext cx="7775575" cy="1210884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4780635" y="2016960"/>
            <a:ext cx="2323558" cy="476726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11:00</a:t>
            </a:r>
            <a:r>
              <a:rPr lang="ja-JP" altLang="en-US" sz="2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17:00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255275" y="1752285"/>
            <a:ext cx="1427019" cy="360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開催時間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939836" y="2709261"/>
            <a:ext cx="630381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500" dirty="0">
                <a:latin typeface="+mj-ea"/>
                <a:ea typeface="+mj-ea"/>
              </a:rPr>
              <a:t>商談会参加者や一般来場者へ魅力発信！</a:t>
            </a:r>
            <a:endParaRPr lang="en-US" altLang="ja-JP" sz="2500" dirty="0">
              <a:latin typeface="+mj-ea"/>
              <a:ea typeface="+mj-ea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901864" y="2709261"/>
            <a:ext cx="5975327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楕円 28"/>
          <p:cNvSpPr/>
          <p:nvPr/>
        </p:nvSpPr>
        <p:spPr>
          <a:xfrm>
            <a:off x="4331613" y="3272270"/>
            <a:ext cx="2660073" cy="130701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908587" y="3273983"/>
            <a:ext cx="2660073" cy="130701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54228" y="3415399"/>
            <a:ext cx="27603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感染症対策を徹底した</a:t>
            </a:r>
            <a:endParaRPr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リアル型展示会</a:t>
            </a:r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</a:t>
            </a:r>
            <a:endParaRPr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より多くの</a:t>
            </a:r>
            <a:endParaRPr lang="en-US" altLang="ja-JP" sz="1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企業とのつながり</a:t>
            </a:r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endParaRPr lang="ja-JP" altLang="en-US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35630" y="5004821"/>
            <a:ext cx="2220539" cy="817245"/>
          </a:xfrm>
          <a:prstGeom prst="roundRect">
            <a:avLst/>
          </a:prstGeom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50</a:t>
            </a:r>
            <a:r>
              <a:rPr lang="ja-JP" altLang="en-US" sz="2800" b="1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社</a:t>
            </a:r>
            <a:endParaRPr lang="en-US" altLang="ja-JP" sz="2800" b="1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申込多数の場合は抽選</a:t>
            </a:r>
            <a:endParaRPr lang="en-US" altLang="ja-JP" sz="1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98711" y="4924262"/>
            <a:ext cx="3426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出展募集！</a:t>
            </a:r>
            <a:endParaRPr lang="ja-JP" altLang="en-US" sz="4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8835" y="4712234"/>
            <a:ext cx="2415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自社製品を</a:t>
            </a:r>
            <a:endParaRPr lang="en-US" altLang="ja-JP" sz="2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ＰＲしたい</a:t>
            </a:r>
            <a:endParaRPr lang="en-US" altLang="ja-JP" sz="2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ものづくり企業</a:t>
            </a:r>
            <a:endParaRPr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65" b="16149"/>
          <a:stretch/>
        </p:blipFill>
        <p:spPr>
          <a:xfrm>
            <a:off x="3826311" y="7893746"/>
            <a:ext cx="3621727" cy="182005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</p:pic>
      <p:sp>
        <p:nvSpPr>
          <p:cNvPr id="32" name="角丸四角形 31"/>
          <p:cNvSpPr/>
          <p:nvPr/>
        </p:nvSpPr>
        <p:spPr>
          <a:xfrm>
            <a:off x="4102690" y="8072475"/>
            <a:ext cx="1679635" cy="1460000"/>
          </a:xfrm>
          <a:prstGeom prst="roundRect">
            <a:avLst/>
          </a:prstGeom>
          <a:noFill/>
          <a:ln w="38100">
            <a:solidFill>
              <a:srgbClr val="65AA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903804" y="8101681"/>
            <a:ext cx="1249730" cy="145283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4448335" y="8531744"/>
            <a:ext cx="1215668" cy="647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商談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室</a:t>
            </a:r>
            <a:endParaRPr kumimoji="1"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982640" y="8554148"/>
            <a:ext cx="1121553" cy="63837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展示</a:t>
            </a:r>
            <a:endParaRPr kumimoji="1" lang="en-US" altLang="ja-JP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ブース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02690" y="6663974"/>
            <a:ext cx="139333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lang="ja-JP" altLang="en-US" sz="1200" dirty="0"/>
              <a:t>２０２０年１０月</a:t>
            </a:r>
            <a:endParaRPr lang="en-US" altLang="ja-JP" sz="1200" dirty="0"/>
          </a:p>
          <a:p>
            <a:r>
              <a:rPr lang="ja-JP" altLang="en-US" sz="1200" dirty="0"/>
              <a:t>　 開催時の様子</a:t>
            </a:r>
            <a:endParaRPr kumimoji="1" lang="ja-JP" altLang="en-US" sz="1200" dirty="0"/>
          </a:p>
        </p:txBody>
      </p:sp>
      <p:sp>
        <p:nvSpPr>
          <p:cNvPr id="45" name="正方形/長方形 44"/>
          <p:cNvSpPr/>
          <p:nvPr/>
        </p:nvSpPr>
        <p:spPr>
          <a:xfrm>
            <a:off x="674436" y="6067945"/>
            <a:ext cx="1427019" cy="360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会場</a:t>
            </a:r>
            <a:endParaRPr kumimoji="1" lang="ja-JP" altLang="en-US" sz="18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86" y="6565442"/>
            <a:ext cx="3312138" cy="3194576"/>
          </a:xfrm>
          <a:prstGeom prst="rect">
            <a:avLst/>
          </a:prstGeom>
        </p:spPr>
      </p:pic>
      <p:sp>
        <p:nvSpPr>
          <p:cNvPr id="47" name="角丸四角形 46"/>
          <p:cNvSpPr/>
          <p:nvPr/>
        </p:nvSpPr>
        <p:spPr>
          <a:xfrm>
            <a:off x="2083275" y="5822067"/>
            <a:ext cx="5117972" cy="783193"/>
          </a:xfrm>
          <a:prstGeom prst="round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東京都立産業貿易センター浜松町館</a:t>
            </a:r>
            <a:endParaRPr lang="en-US" altLang="ja-JP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（東京都港区海岸</a:t>
            </a:r>
            <a:r>
              <a:rPr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1-7-1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59" name="図 58" descr="[フリーイラスト] 工場で働く男女の作業員 - パブリック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561" y="4002237"/>
            <a:ext cx="1301147" cy="895894"/>
          </a:xfrm>
          <a:prstGeom prst="rect">
            <a:avLst/>
          </a:prstGeom>
        </p:spPr>
      </p:pic>
      <p:sp>
        <p:nvSpPr>
          <p:cNvPr id="18" name="下カーブ矢印 17"/>
          <p:cNvSpPr/>
          <p:nvPr/>
        </p:nvSpPr>
        <p:spPr>
          <a:xfrm rot="422971">
            <a:off x="2671828" y="7310922"/>
            <a:ext cx="3762682" cy="98086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52" name="図 51" descr="[無料イラスト] 4本の木ねじ - パブリックドメインQ：著作権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63" y="4632822"/>
            <a:ext cx="531027" cy="241571"/>
          </a:xfrm>
          <a:prstGeom prst="rect">
            <a:avLst/>
          </a:prstGeom>
        </p:spPr>
      </p:pic>
      <p:pic>
        <p:nvPicPr>
          <p:cNvPr id="46" name="図 45" descr="[無料イラスト] 歯車 - パブリックドメインQ：著作権フリー画像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88" y="4483755"/>
            <a:ext cx="704037" cy="443507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1582454" y="346736"/>
            <a:ext cx="1849008" cy="3290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443498" y="259509"/>
            <a:ext cx="2126920" cy="442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100"/>
              </a:lnSpc>
            </a:pP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2021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年春開催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157" y="6259237"/>
            <a:ext cx="2054236" cy="154067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C671EA-0E25-41A7-98EB-A616D0052DC3}"/>
              </a:ext>
            </a:extLst>
          </p:cNvPr>
          <p:cNvSpPr txBox="1"/>
          <p:nvPr/>
        </p:nvSpPr>
        <p:spPr>
          <a:xfrm>
            <a:off x="4441178" y="3224543"/>
            <a:ext cx="2442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展示費用</a:t>
            </a:r>
            <a:endParaRPr lang="en-US" altLang="ja-JP" sz="1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kumimoji="1"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上記以外　３万円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131C32-5791-4BE1-98F0-7C3EA1DE7C28}"/>
              </a:ext>
            </a:extLst>
          </p:cNvPr>
          <p:cNvSpPr txBox="1"/>
          <p:nvPr/>
        </p:nvSpPr>
        <p:spPr>
          <a:xfrm>
            <a:off x="6377886" y="3736592"/>
            <a:ext cx="781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kumimoji="1"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D506BE-F71B-4114-8C8E-E3A0AEA726D0}"/>
              </a:ext>
            </a:extLst>
          </p:cNvPr>
          <p:cNvSpPr txBox="1"/>
          <p:nvPr/>
        </p:nvSpPr>
        <p:spPr>
          <a:xfrm>
            <a:off x="4450801" y="3591148"/>
            <a:ext cx="2039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主催商工会議所会員</a:t>
            </a:r>
            <a:endParaRPr kumimoji="1" lang="en-US" altLang="ja-JP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多摩地区商工会会員</a:t>
            </a:r>
            <a:endParaRPr kumimoji="1" lang="ja-JP" altLang="en-US" sz="1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656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1418769" y="1688165"/>
            <a:ext cx="598690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高精度な技術・サービスを誇る</a:t>
            </a:r>
            <a:endParaRPr lang="en-US" altLang="ja-JP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ものづくり企業　等</a:t>
            </a:r>
            <a:endParaRPr lang="en-US" altLang="ja-JP" sz="1000" dirty="0">
              <a:latin typeface="+mn-ea"/>
            </a:endParaRPr>
          </a:p>
          <a:p>
            <a:r>
              <a:rPr lang="ja-JP" altLang="en-US" sz="1800" dirty="0">
                <a:latin typeface="+mn-ea"/>
              </a:rPr>
              <a:t>≪１０月開催時　出展企業の業種例≫</a:t>
            </a:r>
            <a:endParaRPr lang="en-US" altLang="ja-JP" sz="1800" dirty="0">
              <a:latin typeface="+mn-ea"/>
            </a:endParaRPr>
          </a:p>
          <a:p>
            <a:r>
              <a:rPr lang="ja-JP" altLang="en-US" sz="1800" dirty="0">
                <a:latin typeface="+mn-ea"/>
              </a:rPr>
              <a:t>　　・</a:t>
            </a:r>
            <a:r>
              <a:rPr lang="ja-JP" altLang="en-US" sz="1800" dirty="0"/>
              <a:t>精密金属部品加工業</a:t>
            </a:r>
            <a:endParaRPr lang="en-US" altLang="ja-JP" sz="1800" dirty="0"/>
          </a:p>
          <a:p>
            <a:r>
              <a:rPr lang="ja-JP" altLang="en-US" sz="1800" dirty="0"/>
              <a:t>　　・ばね製造業</a:t>
            </a:r>
            <a:endParaRPr lang="en-US" altLang="ja-JP" sz="1800" dirty="0"/>
          </a:p>
          <a:p>
            <a:r>
              <a:rPr lang="ja-JP" altLang="en-US" sz="1800" dirty="0"/>
              <a:t>　　・メッキ加工業　など</a:t>
            </a:r>
            <a:endParaRPr lang="en-US" altLang="ja-JP" sz="1800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0916" y="9691383"/>
            <a:ext cx="73675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マッチングが成立せず当日商談がない場合も、展示申込後はキャンセル</a:t>
            </a:r>
            <a:endParaRPr lang="en-US" altLang="ja-JP" sz="17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7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を承ることができません。</a:t>
            </a:r>
            <a:endParaRPr lang="en-US" altLang="ja-JP" sz="17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52903" y="6949473"/>
            <a:ext cx="5986905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お申込み・詳細はこちら！</a:t>
            </a:r>
            <a:endParaRPr lang="en-US" altLang="ja-JP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700" dirty="0">
                <a:latin typeface="+mn-ea"/>
              </a:rPr>
              <a:t>東京商工会議所イベントカレンダー</a:t>
            </a:r>
            <a:endParaRPr lang="en-US" altLang="ja-JP" sz="1700" dirty="0">
              <a:latin typeface="+mn-ea"/>
            </a:endParaRPr>
          </a:p>
          <a:p>
            <a:r>
              <a:rPr lang="en-US" altLang="ja-JP" sz="1600" u="sng" dirty="0">
                <a:hlinkClick r:id="rId2"/>
              </a:rPr>
              <a:t>http://event.tokyo-cci.or.jp/event_detail-103072.html</a:t>
            </a:r>
            <a:endParaRPr lang="en-US" altLang="ja-JP" sz="1200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0916" y="335053"/>
            <a:ext cx="7367520" cy="1261884"/>
          </a:xfrm>
          <a:prstGeom prst="rect">
            <a:avLst/>
          </a:prstGeom>
          <a:solidFill>
            <a:srgbClr val="FF9933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2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2021</a:t>
            </a:r>
            <a:r>
              <a:rPr lang="ja-JP" altLang="en-US" sz="2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年春開催　ザ・商談！し・ご・と発掘市</a:t>
            </a:r>
            <a:endParaRPr lang="en-US" altLang="ja-JP" sz="23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全国の匠の技展</a:t>
            </a:r>
            <a:endParaRPr lang="en-US" altLang="ja-JP" sz="23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募集要項</a:t>
            </a:r>
          </a:p>
        </p:txBody>
      </p:sp>
      <p:sp>
        <p:nvSpPr>
          <p:cNvPr id="35" name="楕円 34"/>
          <p:cNvSpPr/>
          <p:nvPr/>
        </p:nvSpPr>
        <p:spPr>
          <a:xfrm>
            <a:off x="278032" y="2179145"/>
            <a:ext cx="1080157" cy="9984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募集</a:t>
            </a:r>
            <a:endParaRPr kumimoji="1" lang="en-US" altLang="ja-JP" sz="22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対象</a:t>
            </a:r>
          </a:p>
        </p:txBody>
      </p:sp>
      <p:sp>
        <p:nvSpPr>
          <p:cNvPr id="43" name="楕円 42"/>
          <p:cNvSpPr/>
          <p:nvPr/>
        </p:nvSpPr>
        <p:spPr>
          <a:xfrm>
            <a:off x="272746" y="6913660"/>
            <a:ext cx="1080157" cy="9984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申込方法</a:t>
            </a:r>
          </a:p>
        </p:txBody>
      </p:sp>
      <p:sp>
        <p:nvSpPr>
          <p:cNvPr id="44" name="楕円 43"/>
          <p:cNvSpPr/>
          <p:nvPr/>
        </p:nvSpPr>
        <p:spPr>
          <a:xfrm>
            <a:off x="260701" y="8189126"/>
            <a:ext cx="1080157" cy="9984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</a:t>
            </a:r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締切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58189" y="8169400"/>
            <a:ext cx="63762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2021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 </a:t>
            </a:r>
            <a:r>
              <a:rPr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 </a:t>
            </a:r>
            <a:r>
              <a:rPr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15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</a:t>
            </a:r>
            <a:r>
              <a:rPr lang="en-US" altLang="ja-JP" sz="3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</a:p>
          <a:p>
            <a:r>
              <a:rPr lang="en-US" altLang="ja-JP" sz="1700" dirty="0">
                <a:latin typeface="+mn-ea"/>
              </a:rPr>
              <a:t>※</a:t>
            </a:r>
            <a:r>
              <a:rPr lang="ja-JP" altLang="en-US" sz="1700" dirty="0">
                <a:latin typeface="+mn-ea"/>
              </a:rPr>
              <a:t>申込多数の場合は抽選となります。何卒ご了承ください。</a:t>
            </a:r>
            <a:endParaRPr lang="en-US" altLang="ja-JP" sz="1400" dirty="0"/>
          </a:p>
        </p:txBody>
      </p:sp>
      <p:sp>
        <p:nvSpPr>
          <p:cNvPr id="47" name="ホームベース 46"/>
          <p:cNvSpPr/>
          <p:nvPr/>
        </p:nvSpPr>
        <p:spPr>
          <a:xfrm>
            <a:off x="204027" y="9281344"/>
            <a:ext cx="7367520" cy="401007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≪注意事項≫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商談会（同日併催）の申込企業様へ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8" name="楕円 47"/>
          <p:cNvSpPr/>
          <p:nvPr/>
        </p:nvSpPr>
        <p:spPr>
          <a:xfrm>
            <a:off x="260701" y="5277433"/>
            <a:ext cx="1080157" cy="9984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展示費用</a:t>
            </a:r>
          </a:p>
        </p:txBody>
      </p:sp>
      <p:sp>
        <p:nvSpPr>
          <p:cNvPr id="50" name="楕円 49"/>
          <p:cNvSpPr/>
          <p:nvPr/>
        </p:nvSpPr>
        <p:spPr>
          <a:xfrm>
            <a:off x="272746" y="3867844"/>
            <a:ext cx="1080157" cy="99849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小間仕様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397116" y="3826130"/>
            <a:ext cx="556635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Ｗ</a:t>
            </a:r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1800×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Ｄ</a:t>
            </a:r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600×H2000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程度</a:t>
            </a:r>
            <a:endParaRPr lang="en-US" altLang="ja-JP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en-US" altLang="ja-JP" sz="1700" dirty="0">
                <a:latin typeface="+mn-ea"/>
              </a:rPr>
              <a:t>※</a:t>
            </a:r>
            <a:r>
              <a:rPr lang="ja-JP" altLang="en-US" sz="1700" dirty="0">
                <a:latin typeface="+mn-ea"/>
              </a:rPr>
              <a:t>ブースの割当は、東商事務局にて決定致します。</a:t>
            </a:r>
            <a:endParaRPr lang="en-US" altLang="ja-JP" sz="1700" dirty="0">
              <a:latin typeface="+mn-ea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5250091" y="2283707"/>
            <a:ext cx="2216163" cy="135371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募集企業数</a:t>
            </a:r>
            <a:endParaRPr kumimoji="1" lang="en-US" altLang="ja-JP" sz="17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en-US" altLang="ja-JP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50</a:t>
            </a:r>
            <a:r>
              <a:rPr kumimoji="1" lang="ja-JP" altLang="en-US" sz="3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社</a:t>
            </a:r>
            <a:endParaRPr kumimoji="1" lang="en-US" altLang="ja-JP" sz="3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en-US" altLang="ja-JP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申込多数の</a:t>
            </a:r>
            <a:endParaRPr lang="en-US" altLang="ja-JP" sz="16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場合は抽選</a:t>
            </a:r>
            <a:endParaRPr kumimoji="1" lang="ja-JP" altLang="en-US" sz="14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9425">
            <a:off x="5278738" y="4426904"/>
            <a:ext cx="2250563" cy="54318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12" y="7156474"/>
            <a:ext cx="806568" cy="79327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9D70CB-B29D-4C43-A9A0-E6E69B7D8D0F}"/>
              </a:ext>
            </a:extLst>
          </p:cNvPr>
          <p:cNvSpPr txBox="1"/>
          <p:nvPr/>
        </p:nvSpPr>
        <p:spPr>
          <a:xfrm>
            <a:off x="1352903" y="4965550"/>
            <a:ext cx="494347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①主催商工会議所 会員企業</a:t>
            </a:r>
            <a:endParaRPr kumimoji="1" lang="en-US" altLang="ja-JP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②多摩地区商工会 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会員企業</a:t>
            </a:r>
            <a:endParaRPr lang="en-US" altLang="ja-JP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上記①・②以外　　　　　　　  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AEE20D-AFF0-44A2-BC44-42CFCB2C625A}"/>
              </a:ext>
            </a:extLst>
          </p:cNvPr>
          <p:cNvSpPr txBox="1"/>
          <p:nvPr/>
        </p:nvSpPr>
        <p:spPr>
          <a:xfrm>
            <a:off x="5514277" y="4954033"/>
            <a:ext cx="12554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1</a:t>
            </a:r>
            <a:r>
              <a:rPr kumimoji="1"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F8E53E-2DC4-41B1-ABD6-C8527978C431}"/>
              </a:ext>
            </a:extLst>
          </p:cNvPr>
          <p:cNvSpPr txBox="1"/>
          <p:nvPr/>
        </p:nvSpPr>
        <p:spPr>
          <a:xfrm>
            <a:off x="5514277" y="5743224"/>
            <a:ext cx="14268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 3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  <a:endParaRPr kumimoji="1" lang="ja-JP" altLang="en-US" sz="2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AAD653-00A2-40D7-9501-76E68DC7253D}"/>
              </a:ext>
            </a:extLst>
          </p:cNvPr>
          <p:cNvSpPr txBox="1"/>
          <p:nvPr/>
        </p:nvSpPr>
        <p:spPr>
          <a:xfrm>
            <a:off x="1434913" y="6251421"/>
            <a:ext cx="50487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dirty="0">
                <a:latin typeface="+mj-ea"/>
                <a:ea typeface="+mj-ea"/>
              </a:rPr>
              <a:t>※</a:t>
            </a:r>
            <a:r>
              <a:rPr lang="ja-JP" altLang="en-US" sz="1700" dirty="0">
                <a:latin typeface="+mj-ea"/>
                <a:ea typeface="+mj-ea"/>
              </a:rPr>
              <a:t>当日併催の商談会参加企業も、</a:t>
            </a:r>
            <a:endParaRPr lang="en-US" altLang="ja-JP" sz="1700" dirty="0">
              <a:latin typeface="+mj-ea"/>
              <a:ea typeface="+mj-ea"/>
            </a:endParaRPr>
          </a:p>
          <a:p>
            <a:r>
              <a:rPr kumimoji="1" lang="ja-JP" altLang="en-US" sz="1700" dirty="0">
                <a:latin typeface="+mj-ea"/>
                <a:ea typeface="+mj-ea"/>
              </a:rPr>
              <a:t>　</a:t>
            </a:r>
            <a:r>
              <a:rPr lang="ja-JP" altLang="en-US" sz="1700" dirty="0">
                <a:latin typeface="+mj-ea"/>
                <a:ea typeface="+mj-ea"/>
              </a:rPr>
              <a:t> </a:t>
            </a:r>
            <a:r>
              <a:rPr kumimoji="1" lang="ja-JP" altLang="en-US" sz="1700" dirty="0">
                <a:latin typeface="+mj-ea"/>
                <a:ea typeface="+mj-ea"/>
              </a:rPr>
              <a:t>展示</a:t>
            </a:r>
            <a:r>
              <a:rPr lang="ja-JP" altLang="en-US" sz="1700" dirty="0">
                <a:latin typeface="+mj-ea"/>
                <a:ea typeface="+mj-ea"/>
              </a:rPr>
              <a:t>会出展の場合には上記金額が発生致します。</a:t>
            </a:r>
            <a:endParaRPr kumimoji="1" lang="ja-JP" altLang="en-US" sz="1700" dirty="0">
              <a:latin typeface="+mj-ea"/>
              <a:ea typeface="+mj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0C3DE-0778-4A07-9B66-F0685FC2568A}"/>
              </a:ext>
            </a:extLst>
          </p:cNvPr>
          <p:cNvSpPr txBox="1"/>
          <p:nvPr/>
        </p:nvSpPr>
        <p:spPr>
          <a:xfrm>
            <a:off x="5514277" y="5348629"/>
            <a:ext cx="15710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:</a:t>
            </a:r>
            <a:r>
              <a:rPr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kumimoji="1" lang="ja-JP" altLang="en-US" sz="2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398413694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1884</TotalTime>
  <Words>418</Words>
  <Application>Microsoft Office PowerPoint</Application>
  <PresentationFormat>ユーザー設定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HGS創英角ｺﾞｼｯｸUB</vt:lpstr>
      <vt:lpstr>ＭＳ Ｐゴシック</vt:lpstr>
      <vt:lpstr>ＭＳ 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ksk018</cp:lastModifiedBy>
  <cp:revision>167</cp:revision>
  <cp:lastPrinted>2020-11-17T08:31:28Z</cp:lastPrinted>
  <dcterms:created xsi:type="dcterms:W3CDTF">2013-08-07T01:16:52Z</dcterms:created>
  <dcterms:modified xsi:type="dcterms:W3CDTF">2020-11-17T08:33:01Z</dcterms:modified>
</cp:coreProperties>
</file>